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0"/>
  </p:notesMasterIdLst>
  <p:sldIdLst>
    <p:sldId id="256" r:id="rId2"/>
    <p:sldId id="260" r:id="rId3"/>
    <p:sldId id="270" r:id="rId4"/>
    <p:sldId id="267" r:id="rId5"/>
    <p:sldId id="268" r:id="rId6"/>
    <p:sldId id="271" r:id="rId7"/>
    <p:sldId id="269" r:id="rId8"/>
    <p:sldId id="27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5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2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F6F33-4EF6-4388-AF64-A9899F060286}" type="datetimeFigureOut">
              <a:rPr lang="en-US" smtClean="0"/>
              <a:t>3/25/22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0A03C-C590-4804-81F8-843BB37A7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44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79C1E-3792-4546-BC41-612647418D7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573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C4019-863E-4CCF-9D9B-A22409CABF98}" type="datetimeFigureOut">
              <a:rPr lang="en-US" smtClean="0"/>
              <a:t>3/25/22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48F0-0355-4CA3-9435-412CA38EA93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7508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C4019-863E-4CCF-9D9B-A22409CABF98}" type="datetimeFigureOut">
              <a:rPr lang="en-US" smtClean="0"/>
              <a:t>3/25/22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48F0-0355-4CA3-9435-412CA38EA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868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C4019-863E-4CCF-9D9B-A22409CABF98}" type="datetimeFigureOut">
              <a:rPr lang="en-US" smtClean="0"/>
              <a:t>3/25/22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48F0-0355-4CA3-9435-412CA38EA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34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C4019-863E-4CCF-9D9B-A22409CABF98}" type="datetimeFigureOut">
              <a:rPr lang="en-US" smtClean="0"/>
              <a:t>3/25/22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48F0-0355-4CA3-9435-412CA38EA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71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C4019-863E-4CCF-9D9B-A22409CABF98}" type="datetimeFigureOut">
              <a:rPr lang="en-US" smtClean="0"/>
              <a:t>3/25/22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48F0-0355-4CA3-9435-412CA38EA93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9505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C4019-863E-4CCF-9D9B-A22409CABF98}" type="datetimeFigureOut">
              <a:rPr lang="en-US" smtClean="0"/>
              <a:t>3/25/22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48F0-0355-4CA3-9435-412CA38EA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227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C4019-863E-4CCF-9D9B-A22409CABF98}" type="datetimeFigureOut">
              <a:rPr lang="en-US" smtClean="0"/>
              <a:t>3/25/22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48F0-0355-4CA3-9435-412CA38EA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682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C4019-863E-4CCF-9D9B-A22409CABF98}" type="datetimeFigureOut">
              <a:rPr lang="en-US" smtClean="0"/>
              <a:t>3/25/22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48F0-0355-4CA3-9435-412CA38EA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477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C4019-863E-4CCF-9D9B-A22409CABF98}" type="datetimeFigureOut">
              <a:rPr lang="en-US" smtClean="0"/>
              <a:t>3/25/22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48F0-0355-4CA3-9435-412CA38EA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374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86C4019-863E-4CCF-9D9B-A22409CABF98}" type="datetimeFigureOut">
              <a:rPr lang="en-US" smtClean="0"/>
              <a:t>3/25/22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DE448F0-0355-4CA3-9435-412CA38EA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763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C4019-863E-4CCF-9D9B-A22409CABF98}" type="datetimeFigureOut">
              <a:rPr lang="en-US" smtClean="0"/>
              <a:t>3/25/22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448F0-0355-4CA3-9435-412CA38EA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674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86C4019-863E-4CCF-9D9B-A22409CABF98}" type="datetimeFigureOut">
              <a:rPr lang="en-US" smtClean="0"/>
              <a:t>3/25/22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DE448F0-0355-4CA3-9435-412CA38EA938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29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verydayfeminism.com/2014/09/what-is-privilege/" TargetMode="External"/><Relationship Id="rId2" Type="http://schemas.openxmlformats.org/officeDocument/2006/relationships/hyperlink" Target="https://sites.lsa.umich.edu/inclusive-teaching/an-instructors-guide-to-understanding-privilege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J3Xe1kX7Wsc" TargetMode="External"/><Relationship Id="rId4" Type="http://schemas.openxmlformats.org/officeDocument/2006/relationships/hyperlink" Target="https://www.ted.com/talks/kimberle_crenshaw_the_urgency_of_intersectionality?language=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66385-D8FB-43EA-BDEE-246ADA362A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Recognizing Privilege in the Classroom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DADA46-CBA6-4746-8EE8-C679375DB8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Chelsea Platt, PhD</a:t>
            </a:r>
          </a:p>
          <a:p>
            <a:r>
              <a:rPr lang="en-US" dirty="0"/>
              <a:t>Assistant Professor of Sociology</a:t>
            </a:r>
          </a:p>
        </p:txBody>
      </p:sp>
    </p:spTree>
    <p:extLst>
      <p:ext uri="{BB962C8B-B14F-4D97-AF65-F5344CB8AC3E}">
        <p14:creationId xmlns:p14="http://schemas.microsoft.com/office/powerpoint/2010/main" val="3786349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Privilege?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20" y="1166018"/>
            <a:ext cx="9860277" cy="484685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sz="2800" dirty="0"/>
              <a:t>Privilege is an unearned benefit from the existing social structure and social inequalities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sz="2400" dirty="0"/>
              <a:t>Invisible package of unearned assets</a:t>
            </a:r>
          </a:p>
          <a:p>
            <a:pPr lvl="1"/>
            <a:r>
              <a:rPr lang="en-US" sz="2400" dirty="0"/>
              <a:t>Often goes unnoticed and taken for granted</a:t>
            </a:r>
          </a:p>
          <a:p>
            <a:pPr lvl="1"/>
            <a:r>
              <a:rPr lang="en-US" sz="2400" dirty="0"/>
              <a:t>Does not benefit the society as a whole</a:t>
            </a:r>
          </a:p>
          <a:p>
            <a:pPr lvl="1"/>
            <a:r>
              <a:rPr lang="en-US" sz="2400" dirty="0"/>
              <a:t>Reinforces cultural systems of power and domination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221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10D68AE-53C0-449F-89AD-2638D35392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491" y="666126"/>
            <a:ext cx="8285018" cy="552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632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does Recognizing Privilege Matter?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215" y="2594075"/>
            <a:ext cx="3651203" cy="3476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4549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5803A-6B00-4F62-AE67-8B0942006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Privilege in the Classroom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D2A8B9-E286-49B5-8388-100099A5EC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Impact of Privilege on Instructors</a:t>
            </a:r>
          </a:p>
          <a:p>
            <a:r>
              <a:rPr lang="en-US" sz="2800" dirty="0"/>
              <a:t>Impact of Instructor’s Privilege on Students</a:t>
            </a:r>
          </a:p>
          <a:p>
            <a:r>
              <a:rPr lang="en-US" sz="2800" dirty="0"/>
              <a:t>Impact of Student Privilege</a:t>
            </a:r>
          </a:p>
        </p:txBody>
      </p:sp>
    </p:spTree>
    <p:extLst>
      <p:ext uri="{BB962C8B-B14F-4D97-AF65-F5344CB8AC3E}">
        <p14:creationId xmlns:p14="http://schemas.microsoft.com/office/powerpoint/2010/main" val="133964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E8A30-F2CF-45BD-B9EE-392288584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Reflecting on Classroom Privilege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E2900-4DC5-4D54-9D83-A11EB5D349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255" y="1845734"/>
            <a:ext cx="10764981" cy="419484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00" dirty="0"/>
              <a:t>How does your race, gender, physical abilities, age shape the ways students perceive of your authority and intelligence?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Do you abilities and language allow ease of workload and prompt grading?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Whose voices and experiences are represented in readings, assignments, and activities?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Are marginalized students asked to speak for an entire group?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Are experiences of student marginalization being used as “teachable moments”?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Which students do we have in mind when we develop class policies, assignments or activities?</a:t>
            </a:r>
          </a:p>
        </p:txBody>
      </p:sp>
    </p:spTree>
    <p:extLst>
      <p:ext uri="{BB962C8B-B14F-4D97-AF65-F5344CB8AC3E}">
        <p14:creationId xmlns:p14="http://schemas.microsoft.com/office/powerpoint/2010/main" val="779122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AB196-A6EA-4D83-BE9A-017F46E6B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Addressing Privilege in the Classroom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3E690-63AA-47B9-B6AE-F34D5A23D2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Educate yourself and hold yourself accountable</a:t>
            </a:r>
          </a:p>
          <a:p>
            <a:r>
              <a:rPr lang="en-US" sz="2400" dirty="0"/>
              <a:t>Acknowledge mistakes</a:t>
            </a:r>
          </a:p>
          <a:p>
            <a:r>
              <a:rPr lang="en-US" sz="2400" dirty="0"/>
              <a:t>Avoid objectifying oppression</a:t>
            </a:r>
          </a:p>
          <a:p>
            <a:r>
              <a:rPr lang="en-US" sz="2400" dirty="0"/>
              <a:t>Inclusive activities, language, readings</a:t>
            </a:r>
          </a:p>
          <a:p>
            <a:r>
              <a:rPr lang="en-US" sz="2400" dirty="0"/>
              <a:t>Listen to perspectives in the room and create environment of valuing all experience</a:t>
            </a:r>
          </a:p>
        </p:txBody>
      </p:sp>
    </p:spTree>
    <p:extLst>
      <p:ext uri="{BB962C8B-B14F-4D97-AF65-F5344CB8AC3E}">
        <p14:creationId xmlns:p14="http://schemas.microsoft.com/office/powerpoint/2010/main" val="2611467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72130-195A-4F49-A981-E381CCF05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Sources and Further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087D03-FA9C-407D-BEC4-00138BDD2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333393"/>
          </a:xfrm>
        </p:spPr>
        <p:txBody>
          <a:bodyPr/>
          <a:lstStyle/>
          <a:p>
            <a:r>
              <a:rPr lang="en-US" dirty="0"/>
              <a:t>Johnson, Allan. 2018. </a:t>
            </a:r>
            <a:r>
              <a:rPr lang="en-US" i="1" dirty="0"/>
              <a:t>Privilege, Power and Difference</a:t>
            </a:r>
            <a:r>
              <a:rPr lang="en-US" dirty="0"/>
              <a:t>. McGraw-Hill: New York, NY.</a:t>
            </a:r>
          </a:p>
          <a:p>
            <a:r>
              <a:rPr lang="en-US" dirty="0"/>
              <a:t>McIntosh, Peggy. 1990. “White Privilege: Unpacking the Invisible Knapsack.” Independent School 49 (2): 31</a:t>
            </a:r>
          </a:p>
          <a:p>
            <a:endParaRPr lang="en-US" dirty="0"/>
          </a:p>
          <a:p>
            <a:r>
              <a:rPr lang="en-US" dirty="0"/>
              <a:t>University of Michigan- “An Instructor’s Guide to Inclusive Teaching” </a:t>
            </a:r>
            <a:r>
              <a:rPr lang="en-US" dirty="0">
                <a:hlinkClick r:id="rId2"/>
              </a:rPr>
              <a:t>https://sites.lsa.umich.edu/inclusive-teaching/an-instructors-guide-to-understanding-privilege/</a:t>
            </a:r>
            <a:endParaRPr lang="en-US" dirty="0"/>
          </a:p>
          <a:p>
            <a:r>
              <a:rPr lang="en-US" dirty="0"/>
              <a:t>Everyday Feminism “Privilege 101” </a:t>
            </a:r>
            <a:r>
              <a:rPr lang="en-US" dirty="0">
                <a:hlinkClick r:id="rId3"/>
              </a:rPr>
              <a:t>https://everydayfeminism.com/2014/09/what-is-privilege/</a:t>
            </a:r>
            <a:r>
              <a:rPr lang="en-US" dirty="0"/>
              <a:t> </a:t>
            </a:r>
          </a:p>
          <a:p>
            <a:r>
              <a:rPr lang="en-US" dirty="0" err="1"/>
              <a:t>Kimberle</a:t>
            </a:r>
            <a:r>
              <a:rPr lang="en-US" dirty="0"/>
              <a:t> Crenshaw “The Urgency of Intersectionality” </a:t>
            </a:r>
            <a:r>
              <a:rPr lang="en-US" dirty="0">
                <a:hlinkClick r:id="rId4"/>
              </a:rPr>
              <a:t>https://www.ted.com/talks/kimberle_crenshaw_the_urgency_of_intersectionality?language=en</a:t>
            </a:r>
            <a:r>
              <a:rPr lang="en-US" dirty="0"/>
              <a:t> </a:t>
            </a:r>
          </a:p>
          <a:p>
            <a:r>
              <a:rPr lang="en-US" dirty="0"/>
              <a:t>Tim Wise “On White Privilege” </a:t>
            </a:r>
            <a:r>
              <a:rPr lang="en-US" dirty="0">
                <a:hlinkClick r:id="rId5"/>
              </a:rPr>
              <a:t>https://www.youtube.com/watch?v=J3Xe1kX7Wsc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72002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TM02900769[[fn=Retrospect]]</Template>
  <TotalTime>14369</TotalTime>
  <Words>350</Words>
  <Application>Microsoft Macintosh PowerPoint</Application>
  <PresentationFormat>Widescreen</PresentationFormat>
  <Paragraphs>39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Calibri</vt:lpstr>
      <vt:lpstr>Calibri Light</vt:lpstr>
      <vt:lpstr>Retrospect</vt:lpstr>
      <vt:lpstr>Recognizing Privilege in the Classroom</vt:lpstr>
      <vt:lpstr>What is Privilege?</vt:lpstr>
      <vt:lpstr>PowerPoint Presentation</vt:lpstr>
      <vt:lpstr>Why does Recognizing Privilege Matter?</vt:lpstr>
      <vt:lpstr>Privilege in the Classroom</vt:lpstr>
      <vt:lpstr>Reflecting on Classroom Privilege</vt:lpstr>
      <vt:lpstr>Addressing Privilege in the Classroom</vt:lpstr>
      <vt:lpstr>Sources and Further Resources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Recognizing Privilege in the Classroom</dc:title>
  <dc:creator>Platt, Chelsea</dc:creator>
  <cp:lastModifiedBy>Jansen, Erica</cp:lastModifiedBy>
  <cp:revision>9</cp:revision>
  <dcterms:created xsi:type="dcterms:W3CDTF">2022-03-14T19:25:12Z</dcterms:created>
  <dcterms:modified xsi:type="dcterms:W3CDTF">2022-03-25T18:51:22Z</dcterms:modified>
</cp:coreProperties>
</file>